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73" r:id="rId5"/>
    <p:sldId id="275" r:id="rId6"/>
    <p:sldId id="277" r:id="rId7"/>
    <p:sldId id="274" r:id="rId8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1224" userDrawn="1">
          <p15:clr>
            <a:srgbClr val="A4A3A4"/>
          </p15:clr>
        </p15:guide>
        <p15:guide id="3" pos="7368" userDrawn="1">
          <p15:clr>
            <a:srgbClr val="A4A3A4"/>
          </p15:clr>
        </p15:guide>
        <p15:guide id="4" pos="312" userDrawn="1">
          <p15:clr>
            <a:srgbClr val="A4A3A4"/>
          </p15:clr>
        </p15:guide>
        <p15:guide id="6" orient="horz" pos="2856" userDrawn="1">
          <p15:clr>
            <a:srgbClr val="A4A3A4"/>
          </p15:clr>
        </p15:guide>
        <p15:guide id="7" pos="5928" userDrawn="1">
          <p15:clr>
            <a:srgbClr val="A4A3A4"/>
          </p15:clr>
        </p15:guide>
        <p15:guide id="8" pos="6168" userDrawn="1">
          <p15:clr>
            <a:srgbClr val="A4A3A4"/>
          </p15:clr>
        </p15:guide>
        <p15:guide id="9" pos="1512" userDrawn="1">
          <p15:clr>
            <a:srgbClr val="A4A3A4"/>
          </p15:clr>
        </p15:guide>
        <p15:guide id="10" orient="horz" pos="264" userDrawn="1">
          <p15:clr>
            <a:srgbClr val="A4A3A4"/>
          </p15:clr>
        </p15:guide>
        <p15:guide id="11" pos="2496" userDrawn="1">
          <p15:clr>
            <a:srgbClr val="A4A3A4"/>
          </p15:clr>
        </p15:guide>
        <p15:guide id="12" pos="2688" userDrawn="1">
          <p15:clr>
            <a:srgbClr val="A4A3A4"/>
          </p15:clr>
        </p15:guide>
        <p15:guide id="13" pos="4536" userDrawn="1">
          <p15:clr>
            <a:srgbClr val="A4A3A4"/>
          </p15:clr>
        </p15:guide>
        <p15:guide id="14" pos="4008" userDrawn="1">
          <p15:clr>
            <a:srgbClr val="A4A3A4"/>
          </p15:clr>
        </p15:guide>
        <p15:guide id="15" pos="4944" userDrawn="1">
          <p15:clr>
            <a:srgbClr val="A4A3A4"/>
          </p15:clr>
        </p15:guide>
        <p15:guide id="16" pos="5136" userDrawn="1">
          <p15:clr>
            <a:srgbClr val="A4A3A4"/>
          </p15:clr>
        </p15:guide>
        <p15:guide id="17" orient="horz" pos="1584" userDrawn="1">
          <p15:clr>
            <a:srgbClr val="A4A3A4"/>
          </p15:clr>
        </p15:guide>
        <p15:guide id="18" orient="horz" pos="2736" userDrawn="1">
          <p15:clr>
            <a:srgbClr val="A4A3A4"/>
          </p15:clr>
        </p15:guide>
        <p15:guide id="19" orient="horz" pos="3648" userDrawn="1">
          <p15:clr>
            <a:srgbClr val="A4A3A4"/>
          </p15:clr>
        </p15:guide>
        <p15:guide id="20" orient="horz" pos="864" userDrawn="1">
          <p15:clr>
            <a:srgbClr val="A4A3A4"/>
          </p15:clr>
        </p15:guide>
        <p15:guide id="21" orient="horz" pos="3984" userDrawn="1">
          <p15:clr>
            <a:srgbClr val="A4A3A4"/>
          </p15:clr>
        </p15:guide>
        <p15:guide id="22" pos="456" userDrawn="1">
          <p15:clr>
            <a:srgbClr val="A4A3A4"/>
          </p15:clr>
        </p15:guide>
        <p15:guide id="23" pos="7248" userDrawn="1">
          <p15:clr>
            <a:srgbClr val="A4A3A4"/>
          </p15:clr>
        </p15:guide>
        <p15:guide id="24" orient="horz" pos="1920" userDrawn="1">
          <p15:clr>
            <a:srgbClr val="A4A3A4"/>
          </p15:clr>
        </p15:guide>
        <p15:guide id="25" orient="horz" pos="2256" userDrawn="1">
          <p15:clr>
            <a:srgbClr val="A4A3A4"/>
          </p15:clr>
        </p15:guide>
        <p15:guide id="26" pos="7176" userDrawn="1">
          <p15:clr>
            <a:srgbClr val="A4A3A4"/>
          </p15:clr>
        </p15:guide>
        <p15:guide id="27" orient="horz" pos="1704" userDrawn="1">
          <p15:clr>
            <a:srgbClr val="A4A3A4"/>
          </p15:clr>
        </p15:guide>
        <p15:guide id="28" pos="4176" userDrawn="1">
          <p15:clr>
            <a:srgbClr val="A4A3A4"/>
          </p15:clr>
        </p15:guide>
        <p15:guide id="29" orient="horz" pos="2592" userDrawn="1">
          <p15:clr>
            <a:srgbClr val="A4A3A4"/>
          </p15:clr>
        </p15:guide>
        <p15:guide id="30" pos="6912" userDrawn="1">
          <p15:clr>
            <a:srgbClr val="A4A3A4"/>
          </p15:clr>
        </p15:guide>
        <p15:guide id="31" pos="35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BEB2"/>
    <a:srgbClr val="753F2D"/>
    <a:srgbClr val="5E3324"/>
    <a:srgbClr val="8A4C34"/>
    <a:srgbClr val="815550"/>
    <a:srgbClr val="A3573E"/>
    <a:srgbClr val="E7E6E6"/>
    <a:srgbClr val="C28D6D"/>
    <a:srgbClr val="D2986F"/>
    <a:srgbClr val="333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6327"/>
  </p:normalViewPr>
  <p:slideViewPr>
    <p:cSldViewPr snapToGrid="0">
      <p:cViewPr varScale="1">
        <p:scale>
          <a:sx n="109" d="100"/>
          <a:sy n="109" d="100"/>
        </p:scale>
        <p:origin x="666" y="108"/>
      </p:cViewPr>
      <p:guideLst>
        <p:guide orient="horz" pos="1224"/>
        <p:guide pos="7368"/>
        <p:guide pos="312"/>
        <p:guide orient="horz" pos="2856"/>
        <p:guide pos="5928"/>
        <p:guide pos="6168"/>
        <p:guide pos="1512"/>
        <p:guide orient="horz" pos="264"/>
        <p:guide pos="2496"/>
        <p:guide pos="2688"/>
        <p:guide pos="4536"/>
        <p:guide pos="4008"/>
        <p:guide pos="4944"/>
        <p:guide pos="5136"/>
        <p:guide orient="horz" pos="1584"/>
        <p:guide orient="horz" pos="2736"/>
        <p:guide orient="horz" pos="3648"/>
        <p:guide orient="horz" pos="864"/>
        <p:guide orient="horz" pos="3984"/>
        <p:guide pos="456"/>
        <p:guide pos="7248"/>
        <p:guide orient="horz" pos="1920"/>
        <p:guide orient="horz" pos="2256"/>
        <p:guide pos="7176"/>
        <p:guide orient="horz" pos="1704"/>
        <p:guide pos="4176"/>
        <p:guide orient="horz" pos="2592"/>
        <p:guide pos="6912"/>
        <p:guide pos="35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1071FD-711C-4FEA-AC48-0388E320507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28972A-86B1-439F-B803-FFA4772F7A19}">
      <dgm:prSet phldrT="[Text]"/>
      <dgm:spPr/>
      <dgm:t>
        <a:bodyPr/>
        <a:lstStyle/>
        <a:p>
          <a:r>
            <a:rPr lang="en-US" dirty="0"/>
            <a:t>Data Preprocessing</a:t>
          </a:r>
        </a:p>
      </dgm:t>
    </dgm:pt>
    <dgm:pt modelId="{AB300E07-C8D4-42F3-898C-95AA67CFCE63}" type="parTrans" cxnId="{EDF157C1-1628-4CA2-BC41-CB21FB393AC3}">
      <dgm:prSet/>
      <dgm:spPr/>
      <dgm:t>
        <a:bodyPr/>
        <a:lstStyle/>
        <a:p>
          <a:endParaRPr lang="en-US"/>
        </a:p>
      </dgm:t>
    </dgm:pt>
    <dgm:pt modelId="{B72B3083-4993-4094-91EA-120C7CEBBF0E}" type="sibTrans" cxnId="{EDF157C1-1628-4CA2-BC41-CB21FB393AC3}">
      <dgm:prSet/>
      <dgm:spPr/>
      <dgm:t>
        <a:bodyPr/>
        <a:lstStyle/>
        <a:p>
          <a:endParaRPr lang="en-US"/>
        </a:p>
      </dgm:t>
    </dgm:pt>
    <dgm:pt modelId="{3221BB4F-5DA6-4610-A0FC-E580B86A2692}">
      <dgm:prSet phldrT="[Text]"/>
      <dgm:spPr/>
      <dgm:t>
        <a:bodyPr/>
        <a:lstStyle/>
        <a:p>
          <a:r>
            <a:rPr lang="en-US" dirty="0"/>
            <a:t>Image Processing and Segmentation</a:t>
          </a:r>
        </a:p>
      </dgm:t>
    </dgm:pt>
    <dgm:pt modelId="{DD5A1B3A-DD46-45A4-9644-36A7C1CF9C9C}" type="parTrans" cxnId="{CBD54263-B5AC-4E9A-9ABE-DFFE520A575E}">
      <dgm:prSet/>
      <dgm:spPr/>
      <dgm:t>
        <a:bodyPr/>
        <a:lstStyle/>
        <a:p>
          <a:endParaRPr lang="en-US"/>
        </a:p>
      </dgm:t>
    </dgm:pt>
    <dgm:pt modelId="{D745488A-E272-46F4-A826-5FF6FB0838AF}" type="sibTrans" cxnId="{CBD54263-B5AC-4E9A-9ABE-DFFE520A575E}">
      <dgm:prSet/>
      <dgm:spPr/>
      <dgm:t>
        <a:bodyPr/>
        <a:lstStyle/>
        <a:p>
          <a:endParaRPr lang="en-US"/>
        </a:p>
      </dgm:t>
    </dgm:pt>
    <dgm:pt modelId="{9959FCDF-06D3-4382-AA90-11239DBA08B7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1" i="0"/>
            <a:t>Contrast Enhancement:</a:t>
          </a:r>
          <a:r>
            <a:rPr lang="en-US" b="0" i="0"/>
            <a:t> Contrast Limited Adaptive Histogram Equalization (CLAHE) is applied to enhance image contrast.</a:t>
          </a:r>
          <a:endParaRPr lang="en-US" dirty="0"/>
        </a:p>
      </dgm:t>
    </dgm:pt>
    <dgm:pt modelId="{5506FBEA-49EF-455F-B32A-C30ADD4B0BD0}" type="parTrans" cxnId="{906951F7-4192-43E6-9773-10FC75DFB4B8}">
      <dgm:prSet/>
      <dgm:spPr/>
      <dgm:t>
        <a:bodyPr/>
        <a:lstStyle/>
        <a:p>
          <a:endParaRPr lang="en-US"/>
        </a:p>
      </dgm:t>
    </dgm:pt>
    <dgm:pt modelId="{112D3925-DCDE-4D7F-B685-4083BD9ABB41}" type="sibTrans" cxnId="{906951F7-4192-43E6-9773-10FC75DFB4B8}">
      <dgm:prSet/>
      <dgm:spPr/>
      <dgm:t>
        <a:bodyPr/>
        <a:lstStyle/>
        <a:p>
          <a:endParaRPr lang="en-US"/>
        </a:p>
      </dgm:t>
    </dgm:pt>
    <dgm:pt modelId="{9E3F9477-F4BA-4A54-B254-3BE930502F02}">
      <dgm:prSet phldrT="[Text]"/>
      <dgm:spPr/>
      <dgm:t>
        <a:bodyPr/>
        <a:lstStyle/>
        <a:p>
          <a:r>
            <a:rPr lang="en-US" dirty="0"/>
            <a:t>Evaluation</a:t>
          </a:r>
        </a:p>
      </dgm:t>
    </dgm:pt>
    <dgm:pt modelId="{08BF1CAF-9662-444A-A7D9-0D83BE73A2CB}" type="parTrans" cxnId="{A4219BFD-73E0-4C18-A8FF-54C34E46A85B}">
      <dgm:prSet/>
      <dgm:spPr/>
      <dgm:t>
        <a:bodyPr/>
        <a:lstStyle/>
        <a:p>
          <a:endParaRPr lang="en-US"/>
        </a:p>
      </dgm:t>
    </dgm:pt>
    <dgm:pt modelId="{AA4FE712-C67E-4040-9802-546AB1CA7CC7}" type="sibTrans" cxnId="{A4219BFD-73E0-4C18-A8FF-54C34E46A85B}">
      <dgm:prSet/>
      <dgm:spPr/>
      <dgm:t>
        <a:bodyPr/>
        <a:lstStyle/>
        <a:p>
          <a:endParaRPr lang="en-US"/>
        </a:p>
      </dgm:t>
    </dgm:pt>
    <dgm:pt modelId="{A4EE2FEA-3E30-4B79-97E4-14A2D1F8926F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1" i="0" dirty="0"/>
            <a:t>Intersection over Union (</a:t>
          </a:r>
          <a:r>
            <a:rPr lang="en-US" b="1" i="0" dirty="0" err="1"/>
            <a:t>IoU</a:t>
          </a:r>
          <a:r>
            <a:rPr lang="en-US" b="1" i="0" dirty="0"/>
            <a:t>):</a:t>
          </a:r>
          <a:r>
            <a:rPr lang="en-US" b="0" i="0" dirty="0"/>
            <a:t> Measures the overlap between predicted and ground truth masks.</a:t>
          </a:r>
          <a:endParaRPr lang="en-US" dirty="0"/>
        </a:p>
      </dgm:t>
    </dgm:pt>
    <dgm:pt modelId="{A17BFFF7-02C1-4F82-9057-1F6E4376BDBF}" type="parTrans" cxnId="{80A1899E-302C-4B98-9EF8-308923CF83C3}">
      <dgm:prSet/>
      <dgm:spPr/>
      <dgm:t>
        <a:bodyPr/>
        <a:lstStyle/>
        <a:p>
          <a:endParaRPr lang="en-US"/>
        </a:p>
      </dgm:t>
    </dgm:pt>
    <dgm:pt modelId="{045DA33C-04C6-4064-99F6-93F2DCE08044}" type="sibTrans" cxnId="{80A1899E-302C-4B98-9EF8-308923CF83C3}">
      <dgm:prSet/>
      <dgm:spPr/>
      <dgm:t>
        <a:bodyPr/>
        <a:lstStyle/>
        <a:p>
          <a:endParaRPr lang="en-US"/>
        </a:p>
      </dgm:t>
    </dgm:pt>
    <dgm:pt modelId="{A9BD862B-2732-4362-9680-A23023DEA8EE}">
      <dgm:prSet/>
      <dgm:spPr/>
      <dgm:t>
        <a:bodyPr/>
        <a:lstStyle/>
        <a:p>
          <a:r>
            <a:rPr lang="en-US" b="1" i="0"/>
            <a:t>Dice Coefficient:</a:t>
          </a:r>
          <a:r>
            <a:rPr lang="en-US" b="0" i="0"/>
            <a:t> Quantifies the similarity between predicted and ground truth masks.</a:t>
          </a:r>
        </a:p>
      </dgm:t>
    </dgm:pt>
    <dgm:pt modelId="{2D17E262-D288-43F5-A4C9-C7C71B17AD56}" type="parTrans" cxnId="{EFEFC2E4-A04C-4786-8534-0ACEF5A95D37}">
      <dgm:prSet/>
      <dgm:spPr/>
      <dgm:t>
        <a:bodyPr/>
        <a:lstStyle/>
        <a:p>
          <a:endParaRPr lang="en-US"/>
        </a:p>
      </dgm:t>
    </dgm:pt>
    <dgm:pt modelId="{A47B9BFA-5DE8-4CA5-9562-6B738CF78686}" type="sibTrans" cxnId="{EFEFC2E4-A04C-4786-8534-0ACEF5A95D37}">
      <dgm:prSet/>
      <dgm:spPr/>
      <dgm:t>
        <a:bodyPr/>
        <a:lstStyle/>
        <a:p>
          <a:endParaRPr lang="en-US"/>
        </a:p>
      </dgm:t>
    </dgm:pt>
    <dgm:pt modelId="{441AA2F7-D0C5-4CBE-9E32-AFF0E91E6F83}">
      <dgm:prSet/>
      <dgm:spPr/>
      <dgm:t>
        <a:bodyPr/>
        <a:lstStyle/>
        <a:p>
          <a:r>
            <a:rPr lang="en-US" b="0" i="0"/>
            <a:t>For each segmented image, IoU and Dice scores are calculated by comparing it with the corresponding ground truth.</a:t>
          </a:r>
          <a:endParaRPr lang="en-US" b="0" i="0" dirty="0"/>
        </a:p>
      </dgm:t>
    </dgm:pt>
    <dgm:pt modelId="{456C66A9-85A8-492D-A5C3-A5FD424E1E7E}" type="parTrans" cxnId="{FA0C9295-BBAC-45B5-BF5D-2FD4CD895400}">
      <dgm:prSet/>
      <dgm:spPr/>
      <dgm:t>
        <a:bodyPr/>
        <a:lstStyle/>
        <a:p>
          <a:endParaRPr lang="en-US"/>
        </a:p>
      </dgm:t>
    </dgm:pt>
    <dgm:pt modelId="{7D9E5715-9B10-49F0-A9DA-26DF21DD3254}" type="sibTrans" cxnId="{FA0C9295-BBAC-45B5-BF5D-2FD4CD895400}">
      <dgm:prSet/>
      <dgm:spPr/>
      <dgm:t>
        <a:bodyPr/>
        <a:lstStyle/>
        <a:p>
          <a:endParaRPr lang="en-US"/>
        </a:p>
      </dgm:t>
    </dgm:pt>
    <dgm:pt modelId="{602B7F1C-B315-4836-9ED5-4828A4F319EC}">
      <dgm:prSet/>
      <dgm:spPr/>
      <dgm:t>
        <a:bodyPr/>
        <a:lstStyle/>
        <a:p>
          <a:r>
            <a:rPr lang="en-US" b="0" i="0"/>
            <a:t>Scores are printed for individual images, indicating the quality of segmentation.</a:t>
          </a:r>
        </a:p>
      </dgm:t>
    </dgm:pt>
    <dgm:pt modelId="{C2DF7DBD-995F-43F7-86E9-AEF912FCC0C8}" type="parTrans" cxnId="{96DCB4CD-53CC-4ED1-ACC4-3ED1B618FEF6}">
      <dgm:prSet/>
      <dgm:spPr/>
      <dgm:t>
        <a:bodyPr/>
        <a:lstStyle/>
        <a:p>
          <a:endParaRPr lang="en-US"/>
        </a:p>
      </dgm:t>
    </dgm:pt>
    <dgm:pt modelId="{F6074E57-3351-4815-ABA1-19D41D640E47}" type="sibTrans" cxnId="{96DCB4CD-53CC-4ED1-ACC4-3ED1B618FEF6}">
      <dgm:prSet/>
      <dgm:spPr/>
      <dgm:t>
        <a:bodyPr/>
        <a:lstStyle/>
        <a:p>
          <a:endParaRPr lang="en-US"/>
        </a:p>
      </dgm:t>
    </dgm:pt>
    <dgm:pt modelId="{704C3897-0319-493E-914A-6C777C83A7F4}">
      <dgm:prSet/>
      <dgm:spPr/>
      <dgm:t>
        <a:bodyPr/>
        <a:lstStyle/>
        <a:p>
          <a:r>
            <a:rPr lang="en-US" b="0" i="0" dirty="0"/>
            <a:t>Average </a:t>
          </a:r>
          <a:r>
            <a:rPr lang="en-US" b="0" i="0" dirty="0" err="1"/>
            <a:t>IoU</a:t>
          </a:r>
          <a:r>
            <a:rPr lang="en-US" b="0" i="0" dirty="0"/>
            <a:t> and Dice scores across all images are computed to assess the overall segmentation performance.</a:t>
          </a:r>
        </a:p>
      </dgm:t>
    </dgm:pt>
    <dgm:pt modelId="{4BCC9BE9-8B35-473B-903C-94B846462934}" type="parTrans" cxnId="{F6CEF28D-A284-450E-A512-E68AA797487B}">
      <dgm:prSet/>
      <dgm:spPr/>
      <dgm:t>
        <a:bodyPr/>
        <a:lstStyle/>
        <a:p>
          <a:endParaRPr lang="en-US"/>
        </a:p>
      </dgm:t>
    </dgm:pt>
    <dgm:pt modelId="{B48D91A3-563D-4DBA-A2D2-DCD7C3D3BDA1}" type="sibTrans" cxnId="{F6CEF28D-A284-450E-A512-E68AA797487B}">
      <dgm:prSet/>
      <dgm:spPr/>
      <dgm:t>
        <a:bodyPr/>
        <a:lstStyle/>
        <a:p>
          <a:endParaRPr lang="en-US"/>
        </a:p>
      </dgm:t>
    </dgm:pt>
    <dgm:pt modelId="{98D82B97-1154-43D5-A240-9FE4A5358D4F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Raw images and corresponding gold standard (ground truth) images are loaded from specified directories.</a:t>
          </a:r>
          <a:endParaRPr lang="en-US" dirty="0"/>
        </a:p>
      </dgm:t>
    </dgm:pt>
    <dgm:pt modelId="{C0EDD42A-FDEB-442A-B9D1-46A6CCD28A60}" type="sibTrans" cxnId="{90887426-6D9C-4869-8CB7-63376D271CBD}">
      <dgm:prSet/>
      <dgm:spPr/>
      <dgm:t>
        <a:bodyPr/>
        <a:lstStyle/>
        <a:p>
          <a:endParaRPr lang="en-US"/>
        </a:p>
      </dgm:t>
    </dgm:pt>
    <dgm:pt modelId="{8EF92F60-216E-4FD5-800C-D78017C0CDCB}" type="parTrans" cxnId="{90887426-6D9C-4869-8CB7-63376D271CBD}">
      <dgm:prSet/>
      <dgm:spPr/>
      <dgm:t>
        <a:bodyPr/>
        <a:lstStyle/>
        <a:p>
          <a:endParaRPr lang="en-US"/>
        </a:p>
      </dgm:t>
    </dgm:pt>
    <dgm:pt modelId="{F022C00C-0740-4BB3-96DB-732B35F1C223}">
      <dgm:prSet/>
      <dgm:spPr/>
      <dgm:t>
        <a:bodyPr/>
        <a:lstStyle/>
        <a:p>
          <a:r>
            <a:rPr lang="en-US" b="0" i="0" dirty="0"/>
            <a:t>The raw images are preprocessed and segmented using adaptive thresholding with edge detection techniques.</a:t>
          </a:r>
        </a:p>
      </dgm:t>
    </dgm:pt>
    <dgm:pt modelId="{D62735E3-D627-4BC5-A0EF-171827C2D7B9}" type="sibTrans" cxnId="{DAF74751-3CBE-4B39-97F5-D87A3172AEBE}">
      <dgm:prSet/>
      <dgm:spPr/>
      <dgm:t>
        <a:bodyPr/>
        <a:lstStyle/>
        <a:p>
          <a:endParaRPr lang="en-US"/>
        </a:p>
      </dgm:t>
    </dgm:pt>
    <dgm:pt modelId="{DBEDB92C-D78E-40D3-845B-0030A2C6A3C4}" type="parTrans" cxnId="{DAF74751-3CBE-4B39-97F5-D87A3172AEBE}">
      <dgm:prSet/>
      <dgm:spPr/>
      <dgm:t>
        <a:bodyPr/>
        <a:lstStyle/>
        <a:p>
          <a:endParaRPr lang="en-US"/>
        </a:p>
      </dgm:t>
    </dgm:pt>
    <dgm:pt modelId="{B5BB9ED4-F25F-403D-8795-6C77ECB6B1AF}">
      <dgm:prSet/>
      <dgm:spPr/>
      <dgm:t>
        <a:bodyPr/>
        <a:lstStyle/>
        <a:p>
          <a:r>
            <a:rPr lang="en-US" b="1" i="0"/>
            <a:t>Edge Detection:</a:t>
          </a:r>
          <a:r>
            <a:rPr lang="en-US" b="0" i="0"/>
            <a:t> Canny edge detector is utilized to detect edges in the contrast-enhanced image.</a:t>
          </a:r>
          <a:endParaRPr lang="en-US" b="0" i="0" dirty="0"/>
        </a:p>
      </dgm:t>
    </dgm:pt>
    <dgm:pt modelId="{4DEEC1BE-9E4D-4982-A286-E02AB3FD409A}" type="sibTrans" cxnId="{E70CCD18-77B4-4417-BBC0-1DC7C99423E3}">
      <dgm:prSet/>
      <dgm:spPr/>
      <dgm:t>
        <a:bodyPr/>
        <a:lstStyle/>
        <a:p>
          <a:endParaRPr lang="en-US"/>
        </a:p>
      </dgm:t>
    </dgm:pt>
    <dgm:pt modelId="{7377AC6F-9AA3-4ED4-ABCE-7FCE848A0BC0}" type="parTrans" cxnId="{E70CCD18-77B4-4417-BBC0-1DC7C99423E3}">
      <dgm:prSet/>
      <dgm:spPr/>
      <dgm:t>
        <a:bodyPr/>
        <a:lstStyle/>
        <a:p>
          <a:endParaRPr lang="en-US"/>
        </a:p>
      </dgm:t>
    </dgm:pt>
    <dgm:pt modelId="{CA9F92EF-9E29-440B-B0CF-8780D8E81B27}">
      <dgm:prSet/>
      <dgm:spPr/>
      <dgm:t>
        <a:bodyPr/>
        <a:lstStyle/>
        <a:p>
          <a:r>
            <a:rPr lang="en-US" b="1" i="0"/>
            <a:t>Adaptive Thresholding:</a:t>
          </a:r>
          <a:r>
            <a:rPr lang="en-US" b="0" i="0"/>
            <a:t> Local thresholding is performed to binarize the contrast-enhanced image adaptively.</a:t>
          </a:r>
        </a:p>
      </dgm:t>
    </dgm:pt>
    <dgm:pt modelId="{9B76336D-CA86-40EF-B72E-C182DE18D3B0}" type="sibTrans" cxnId="{465D2D3F-47AF-4EBC-A810-A5F7E250BFD0}">
      <dgm:prSet/>
      <dgm:spPr/>
      <dgm:t>
        <a:bodyPr/>
        <a:lstStyle/>
        <a:p>
          <a:endParaRPr lang="en-US"/>
        </a:p>
      </dgm:t>
    </dgm:pt>
    <dgm:pt modelId="{5820D453-1A55-4C3A-B215-DA9F7E30373F}" type="parTrans" cxnId="{465D2D3F-47AF-4EBC-A810-A5F7E250BFD0}">
      <dgm:prSet/>
      <dgm:spPr/>
      <dgm:t>
        <a:bodyPr/>
        <a:lstStyle/>
        <a:p>
          <a:endParaRPr lang="en-US"/>
        </a:p>
      </dgm:t>
    </dgm:pt>
    <dgm:pt modelId="{BE42A59E-C5C8-4A54-B05D-6FEC60382262}">
      <dgm:prSet/>
      <dgm:spPr/>
      <dgm:t>
        <a:bodyPr/>
        <a:lstStyle/>
        <a:p>
          <a:r>
            <a:rPr lang="en-US" b="1" i="0"/>
            <a:t>Combining Edge Detection and Thresholding:</a:t>
          </a:r>
          <a:r>
            <a:rPr lang="en-US" b="0" i="0"/>
            <a:t> Edge-detected image and thresholded image are combined.</a:t>
          </a:r>
          <a:endParaRPr lang="en-US" b="0" i="0" dirty="0"/>
        </a:p>
      </dgm:t>
    </dgm:pt>
    <dgm:pt modelId="{AE40CE65-8344-45A0-8672-8120F8A21752}" type="sibTrans" cxnId="{A1A9BE37-25DC-4969-92B3-08DF1FA4A6E6}">
      <dgm:prSet/>
      <dgm:spPr/>
      <dgm:t>
        <a:bodyPr/>
        <a:lstStyle/>
        <a:p>
          <a:endParaRPr lang="en-US"/>
        </a:p>
      </dgm:t>
    </dgm:pt>
    <dgm:pt modelId="{D0E1C0DA-647B-4BB9-8845-880C3C7BAE85}" type="parTrans" cxnId="{A1A9BE37-25DC-4969-92B3-08DF1FA4A6E6}">
      <dgm:prSet/>
      <dgm:spPr/>
      <dgm:t>
        <a:bodyPr/>
        <a:lstStyle/>
        <a:p>
          <a:endParaRPr lang="en-US"/>
        </a:p>
      </dgm:t>
    </dgm:pt>
    <dgm:pt modelId="{4CE3829F-6361-4E9F-9B4A-2117EDF7563F}">
      <dgm:prSet/>
      <dgm:spPr/>
      <dgm:t>
        <a:bodyPr/>
        <a:lstStyle/>
        <a:p>
          <a:r>
            <a:rPr lang="en-US" b="1" i="0" dirty="0"/>
            <a:t>Morphological Operations:</a:t>
          </a:r>
          <a:r>
            <a:rPr lang="en-US" b="0" i="0" dirty="0"/>
            <a:t> Morphological opening is applied to remove small objects from the segmented image.</a:t>
          </a:r>
        </a:p>
      </dgm:t>
    </dgm:pt>
    <dgm:pt modelId="{3BB8DDF9-DEC3-45EE-8A21-85DB4544895C}" type="sibTrans" cxnId="{1B830F96-F6F8-4FD1-BD46-A78B116DEFA2}">
      <dgm:prSet/>
      <dgm:spPr/>
      <dgm:t>
        <a:bodyPr/>
        <a:lstStyle/>
        <a:p>
          <a:endParaRPr lang="en-US"/>
        </a:p>
      </dgm:t>
    </dgm:pt>
    <dgm:pt modelId="{A796A2AE-DAFF-4FB1-9473-0C5D52E6E26B}" type="parTrans" cxnId="{1B830F96-F6F8-4FD1-BD46-A78B116DEFA2}">
      <dgm:prSet/>
      <dgm:spPr/>
      <dgm:t>
        <a:bodyPr/>
        <a:lstStyle/>
        <a:p>
          <a:endParaRPr lang="en-US"/>
        </a:p>
      </dgm:t>
    </dgm:pt>
    <dgm:pt modelId="{CA085805-E0E1-4597-AFBA-87E437DC56AC}">
      <dgm:prSet/>
      <dgm:spPr/>
      <dgm:t>
        <a:bodyPr/>
        <a:lstStyle/>
        <a:p>
          <a:r>
            <a:rPr lang="en-US" b="1" i="0"/>
            <a:t>Object Labeling:</a:t>
          </a:r>
          <a:r>
            <a:rPr lang="en-US" b="0" i="0"/>
            <a:t> Connected components in the segmented image are labeled for further analysis.</a:t>
          </a:r>
        </a:p>
      </dgm:t>
    </dgm:pt>
    <dgm:pt modelId="{42E3FDCF-4125-4A76-B30F-3577EDEDFE54}" type="sibTrans" cxnId="{97CFEEDD-BF3E-4F08-8A44-336F0B823172}">
      <dgm:prSet/>
      <dgm:spPr/>
      <dgm:t>
        <a:bodyPr/>
        <a:lstStyle/>
        <a:p>
          <a:endParaRPr lang="en-US"/>
        </a:p>
      </dgm:t>
    </dgm:pt>
    <dgm:pt modelId="{DAA41FD5-CDD3-45EF-8E79-3EA467275232}" type="parTrans" cxnId="{97CFEEDD-BF3E-4F08-8A44-336F0B823172}">
      <dgm:prSet/>
      <dgm:spPr/>
      <dgm:t>
        <a:bodyPr/>
        <a:lstStyle/>
        <a:p>
          <a:endParaRPr lang="en-US"/>
        </a:p>
      </dgm:t>
    </dgm:pt>
    <dgm:pt modelId="{1BB13E10-140D-4D88-9B99-2DE157DCECF0}">
      <dgm:prSet/>
      <dgm:spPr/>
      <dgm:t>
        <a:bodyPr/>
        <a:lstStyle/>
        <a:p>
          <a:r>
            <a:rPr lang="en-US" b="1" i="0" dirty="0"/>
            <a:t>Object Removal:</a:t>
          </a:r>
          <a:r>
            <a:rPr lang="en-US" b="0" i="0" dirty="0"/>
            <a:t> Small objects are removed from the labeled image based on a predefined threshold.</a:t>
          </a:r>
        </a:p>
      </dgm:t>
    </dgm:pt>
    <dgm:pt modelId="{16719B1D-53DA-4148-AD4C-DDC7FE84BECC}" type="sibTrans" cxnId="{D4766E81-EA2A-488B-92AA-CEA5E060EC84}">
      <dgm:prSet/>
      <dgm:spPr/>
      <dgm:t>
        <a:bodyPr/>
        <a:lstStyle/>
        <a:p>
          <a:endParaRPr lang="en-US"/>
        </a:p>
      </dgm:t>
    </dgm:pt>
    <dgm:pt modelId="{8D77DD6B-3ED8-4AFB-9803-9AD805525EEE}" type="parTrans" cxnId="{D4766E81-EA2A-488B-92AA-CEA5E060EC84}">
      <dgm:prSet/>
      <dgm:spPr/>
      <dgm:t>
        <a:bodyPr/>
        <a:lstStyle/>
        <a:p>
          <a:endParaRPr lang="en-US"/>
        </a:p>
      </dgm:t>
    </dgm:pt>
    <dgm:pt modelId="{6ACA8439-9994-401C-9A32-4CEC22BF0250}" type="pres">
      <dgm:prSet presAssocID="{E81071FD-711C-4FEA-AC48-0388E3205075}" presName="linearFlow" presStyleCnt="0">
        <dgm:presLayoutVars>
          <dgm:dir/>
          <dgm:animLvl val="lvl"/>
          <dgm:resizeHandles val="exact"/>
        </dgm:presLayoutVars>
      </dgm:prSet>
      <dgm:spPr/>
    </dgm:pt>
    <dgm:pt modelId="{99257EFE-96AA-47C7-8337-C64B14FCD8F7}" type="pres">
      <dgm:prSet presAssocID="{E428972A-86B1-439F-B803-FFA4772F7A19}" presName="composite" presStyleCnt="0"/>
      <dgm:spPr/>
    </dgm:pt>
    <dgm:pt modelId="{E8E8DA40-D677-4E1F-B254-A84E410435B3}" type="pres">
      <dgm:prSet presAssocID="{E428972A-86B1-439F-B803-FFA4772F7A19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90CFAEA8-A370-47EF-AFC9-0A8516BD146B}" type="pres">
      <dgm:prSet presAssocID="{E428972A-86B1-439F-B803-FFA4772F7A19}" presName="descendantText" presStyleLbl="alignAcc1" presStyleIdx="0" presStyleCnt="3" custScaleY="100000">
        <dgm:presLayoutVars>
          <dgm:bulletEnabled val="1"/>
        </dgm:presLayoutVars>
      </dgm:prSet>
      <dgm:spPr/>
    </dgm:pt>
    <dgm:pt modelId="{60290D6A-1CA7-46AB-82BA-3D681F084701}" type="pres">
      <dgm:prSet presAssocID="{B72B3083-4993-4094-91EA-120C7CEBBF0E}" presName="sp" presStyleCnt="0"/>
      <dgm:spPr/>
    </dgm:pt>
    <dgm:pt modelId="{ECA67BB1-E690-47AC-96E8-16C97540EED3}" type="pres">
      <dgm:prSet presAssocID="{3221BB4F-5DA6-4610-A0FC-E580B86A2692}" presName="composite" presStyleCnt="0"/>
      <dgm:spPr/>
    </dgm:pt>
    <dgm:pt modelId="{09E4F6D1-7C06-4743-BFBB-81E7C96D9A66}" type="pres">
      <dgm:prSet presAssocID="{3221BB4F-5DA6-4610-A0FC-E580B86A2692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0EF29030-BD01-4F4D-B88C-45DCDB2B3AF3}" type="pres">
      <dgm:prSet presAssocID="{3221BB4F-5DA6-4610-A0FC-E580B86A2692}" presName="descendantText" presStyleLbl="alignAcc1" presStyleIdx="1" presStyleCnt="3" custScaleY="70908">
        <dgm:presLayoutVars>
          <dgm:bulletEnabled val="1"/>
        </dgm:presLayoutVars>
      </dgm:prSet>
      <dgm:spPr/>
    </dgm:pt>
    <dgm:pt modelId="{E3840632-D726-46C9-844D-968938E1E414}" type="pres">
      <dgm:prSet presAssocID="{D745488A-E272-46F4-A826-5FF6FB0838AF}" presName="sp" presStyleCnt="0"/>
      <dgm:spPr/>
    </dgm:pt>
    <dgm:pt modelId="{1233D3DE-58D4-4054-B590-EBABA08005E8}" type="pres">
      <dgm:prSet presAssocID="{9E3F9477-F4BA-4A54-B254-3BE930502F02}" presName="composite" presStyleCnt="0"/>
      <dgm:spPr/>
    </dgm:pt>
    <dgm:pt modelId="{AA3CD134-8DE1-4BB6-858F-AA90C35E0979}" type="pres">
      <dgm:prSet presAssocID="{9E3F9477-F4BA-4A54-B254-3BE930502F02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8F78325-961E-4FF9-937D-CBAC04529E33}" type="pres">
      <dgm:prSet presAssocID="{9E3F9477-F4BA-4A54-B254-3BE930502F02}" presName="descendantText" presStyleLbl="alignAcc1" presStyleIdx="2" presStyleCnt="3" custScaleY="64340">
        <dgm:presLayoutVars>
          <dgm:bulletEnabled val="1"/>
        </dgm:presLayoutVars>
      </dgm:prSet>
      <dgm:spPr/>
    </dgm:pt>
  </dgm:ptLst>
  <dgm:cxnLst>
    <dgm:cxn modelId="{29271E00-ED4A-477F-BC2F-778D9D7045C2}" type="presOf" srcId="{B5BB9ED4-F25F-403D-8795-6C77ECB6B1AF}" destId="{0EF29030-BD01-4F4D-B88C-45DCDB2B3AF3}" srcOrd="0" destOrd="1" presId="urn:microsoft.com/office/officeart/2005/8/layout/chevron2"/>
    <dgm:cxn modelId="{7633A602-FF6C-45CC-8BEE-CA781132C2DC}" type="presOf" srcId="{E428972A-86B1-439F-B803-FFA4772F7A19}" destId="{E8E8DA40-D677-4E1F-B254-A84E410435B3}" srcOrd="0" destOrd="0" presId="urn:microsoft.com/office/officeart/2005/8/layout/chevron2"/>
    <dgm:cxn modelId="{85114903-07EE-449A-93E1-73A38C1CB40A}" type="presOf" srcId="{CA9F92EF-9E29-440B-B0CF-8780D8E81B27}" destId="{0EF29030-BD01-4F4D-B88C-45DCDB2B3AF3}" srcOrd="0" destOrd="2" presId="urn:microsoft.com/office/officeart/2005/8/layout/chevron2"/>
    <dgm:cxn modelId="{4C6F370B-3BFD-486B-820D-61E788EA7D0A}" type="presOf" srcId="{3221BB4F-5DA6-4610-A0FC-E580B86A2692}" destId="{09E4F6D1-7C06-4743-BFBB-81E7C96D9A66}" srcOrd="0" destOrd="0" presId="urn:microsoft.com/office/officeart/2005/8/layout/chevron2"/>
    <dgm:cxn modelId="{501A4813-46E7-4E97-BF10-DAEFBB3D4796}" type="presOf" srcId="{9E3F9477-F4BA-4A54-B254-3BE930502F02}" destId="{AA3CD134-8DE1-4BB6-858F-AA90C35E0979}" srcOrd="0" destOrd="0" presId="urn:microsoft.com/office/officeart/2005/8/layout/chevron2"/>
    <dgm:cxn modelId="{3D912314-9386-40D9-9966-0D61ACB7A11E}" type="presOf" srcId="{602B7F1C-B315-4836-9ED5-4828A4F319EC}" destId="{58F78325-961E-4FF9-937D-CBAC04529E33}" srcOrd="0" destOrd="3" presId="urn:microsoft.com/office/officeart/2005/8/layout/chevron2"/>
    <dgm:cxn modelId="{E70CCD18-77B4-4417-BBC0-1DC7C99423E3}" srcId="{3221BB4F-5DA6-4610-A0FC-E580B86A2692}" destId="{B5BB9ED4-F25F-403D-8795-6C77ECB6B1AF}" srcOrd="1" destOrd="0" parTransId="{7377AC6F-9AA3-4ED4-ABCE-7FCE848A0BC0}" sibTransId="{4DEEC1BE-9E4D-4982-A286-E02AB3FD409A}"/>
    <dgm:cxn modelId="{97EEF21B-1C18-4C79-9695-69EA52220C85}" type="presOf" srcId="{BE42A59E-C5C8-4A54-B05D-6FEC60382262}" destId="{0EF29030-BD01-4F4D-B88C-45DCDB2B3AF3}" srcOrd="0" destOrd="3" presId="urn:microsoft.com/office/officeart/2005/8/layout/chevron2"/>
    <dgm:cxn modelId="{90887426-6D9C-4869-8CB7-63376D271CBD}" srcId="{E428972A-86B1-439F-B803-FFA4772F7A19}" destId="{98D82B97-1154-43D5-A240-9FE4A5358D4F}" srcOrd="0" destOrd="0" parTransId="{8EF92F60-216E-4FD5-800C-D78017C0CDCB}" sibTransId="{C0EDD42A-FDEB-442A-B9D1-46A6CCD28A60}"/>
    <dgm:cxn modelId="{A1A9BE37-25DC-4969-92B3-08DF1FA4A6E6}" srcId="{3221BB4F-5DA6-4610-A0FC-E580B86A2692}" destId="{BE42A59E-C5C8-4A54-B05D-6FEC60382262}" srcOrd="3" destOrd="0" parTransId="{D0E1C0DA-647B-4BB9-8845-880C3C7BAE85}" sibTransId="{AE40CE65-8344-45A0-8672-8120F8A21752}"/>
    <dgm:cxn modelId="{EA3ED639-5273-41BE-9352-744BFDB29F8C}" type="presOf" srcId="{1BB13E10-140D-4D88-9B99-2DE157DCECF0}" destId="{0EF29030-BD01-4F4D-B88C-45DCDB2B3AF3}" srcOrd="0" destOrd="6" presId="urn:microsoft.com/office/officeart/2005/8/layout/chevron2"/>
    <dgm:cxn modelId="{465D2D3F-47AF-4EBC-A810-A5F7E250BFD0}" srcId="{3221BB4F-5DA6-4610-A0FC-E580B86A2692}" destId="{CA9F92EF-9E29-440B-B0CF-8780D8E81B27}" srcOrd="2" destOrd="0" parTransId="{5820D453-1A55-4C3A-B215-DA9F7E30373F}" sibTransId="{9B76336D-CA86-40EF-B72E-C182DE18D3B0}"/>
    <dgm:cxn modelId="{490E025B-8EAB-47DF-BAA4-8202EBC52A20}" type="presOf" srcId="{441AA2F7-D0C5-4CBE-9E32-AFF0E91E6F83}" destId="{58F78325-961E-4FF9-937D-CBAC04529E33}" srcOrd="0" destOrd="2" presId="urn:microsoft.com/office/officeart/2005/8/layout/chevron2"/>
    <dgm:cxn modelId="{CBD54263-B5AC-4E9A-9ABE-DFFE520A575E}" srcId="{E81071FD-711C-4FEA-AC48-0388E3205075}" destId="{3221BB4F-5DA6-4610-A0FC-E580B86A2692}" srcOrd="1" destOrd="0" parTransId="{DD5A1B3A-DD46-45A4-9644-36A7C1CF9C9C}" sibTransId="{D745488A-E272-46F4-A826-5FF6FB0838AF}"/>
    <dgm:cxn modelId="{DAF74751-3CBE-4B39-97F5-D87A3172AEBE}" srcId="{E428972A-86B1-439F-B803-FFA4772F7A19}" destId="{F022C00C-0740-4BB3-96DB-732B35F1C223}" srcOrd="1" destOrd="0" parTransId="{DBEDB92C-D78E-40D3-845B-0030A2C6A3C4}" sibTransId="{D62735E3-D627-4BC5-A0EF-171827C2D7B9}"/>
    <dgm:cxn modelId="{D4766E81-EA2A-488B-92AA-CEA5E060EC84}" srcId="{3221BB4F-5DA6-4610-A0FC-E580B86A2692}" destId="{1BB13E10-140D-4D88-9B99-2DE157DCECF0}" srcOrd="6" destOrd="0" parTransId="{8D77DD6B-3ED8-4AFB-9803-9AD805525EEE}" sibTransId="{16719B1D-53DA-4148-AD4C-DDC7FE84BECC}"/>
    <dgm:cxn modelId="{F8215C82-3CCF-4AE2-8344-945D73FAA49C}" type="presOf" srcId="{A9BD862B-2732-4362-9680-A23023DEA8EE}" destId="{58F78325-961E-4FF9-937D-CBAC04529E33}" srcOrd="0" destOrd="1" presId="urn:microsoft.com/office/officeart/2005/8/layout/chevron2"/>
    <dgm:cxn modelId="{F6CEF28D-A284-450E-A512-E68AA797487B}" srcId="{9E3F9477-F4BA-4A54-B254-3BE930502F02}" destId="{704C3897-0319-493E-914A-6C777C83A7F4}" srcOrd="4" destOrd="0" parTransId="{4BCC9BE9-8B35-473B-903C-94B846462934}" sibTransId="{B48D91A3-563D-4DBA-A2D2-DCD7C3D3BDA1}"/>
    <dgm:cxn modelId="{FA0C9295-BBAC-45B5-BF5D-2FD4CD895400}" srcId="{9E3F9477-F4BA-4A54-B254-3BE930502F02}" destId="{441AA2F7-D0C5-4CBE-9E32-AFF0E91E6F83}" srcOrd="2" destOrd="0" parTransId="{456C66A9-85A8-492D-A5C3-A5FD424E1E7E}" sibTransId="{7D9E5715-9B10-49F0-A9DA-26DF21DD3254}"/>
    <dgm:cxn modelId="{1B830F96-F6F8-4FD1-BD46-A78B116DEFA2}" srcId="{3221BB4F-5DA6-4610-A0FC-E580B86A2692}" destId="{4CE3829F-6361-4E9F-9B4A-2117EDF7563F}" srcOrd="4" destOrd="0" parTransId="{A796A2AE-DAFF-4FB1-9473-0C5D52E6E26B}" sibTransId="{3BB8DDF9-DEC3-45EE-8A21-85DB4544895C}"/>
    <dgm:cxn modelId="{80A1899E-302C-4B98-9EF8-308923CF83C3}" srcId="{9E3F9477-F4BA-4A54-B254-3BE930502F02}" destId="{A4EE2FEA-3E30-4B79-97E4-14A2D1F8926F}" srcOrd="0" destOrd="0" parTransId="{A17BFFF7-02C1-4F82-9057-1F6E4376BDBF}" sibTransId="{045DA33C-04C6-4064-99F6-93F2DCE08044}"/>
    <dgm:cxn modelId="{679FDFA5-9EAE-45C8-87DB-247DF51BB71C}" type="presOf" srcId="{A4EE2FEA-3E30-4B79-97E4-14A2D1F8926F}" destId="{58F78325-961E-4FF9-937D-CBAC04529E33}" srcOrd="0" destOrd="0" presId="urn:microsoft.com/office/officeart/2005/8/layout/chevron2"/>
    <dgm:cxn modelId="{34B34AAA-DA8B-4FEE-9C7F-4DF5409FD4B4}" type="presOf" srcId="{CA085805-E0E1-4597-AFBA-87E437DC56AC}" destId="{0EF29030-BD01-4F4D-B88C-45DCDB2B3AF3}" srcOrd="0" destOrd="5" presId="urn:microsoft.com/office/officeart/2005/8/layout/chevron2"/>
    <dgm:cxn modelId="{8FCEC3B4-5976-47E7-B891-E838FD9988F7}" type="presOf" srcId="{704C3897-0319-493E-914A-6C777C83A7F4}" destId="{58F78325-961E-4FF9-937D-CBAC04529E33}" srcOrd="0" destOrd="4" presId="urn:microsoft.com/office/officeart/2005/8/layout/chevron2"/>
    <dgm:cxn modelId="{EDF157C1-1628-4CA2-BC41-CB21FB393AC3}" srcId="{E81071FD-711C-4FEA-AC48-0388E3205075}" destId="{E428972A-86B1-439F-B803-FFA4772F7A19}" srcOrd="0" destOrd="0" parTransId="{AB300E07-C8D4-42F3-898C-95AA67CFCE63}" sibTransId="{B72B3083-4993-4094-91EA-120C7CEBBF0E}"/>
    <dgm:cxn modelId="{1DD029C8-4B8F-4EAD-B897-E40802399F1F}" type="presOf" srcId="{4CE3829F-6361-4E9F-9B4A-2117EDF7563F}" destId="{0EF29030-BD01-4F4D-B88C-45DCDB2B3AF3}" srcOrd="0" destOrd="4" presId="urn:microsoft.com/office/officeart/2005/8/layout/chevron2"/>
    <dgm:cxn modelId="{6C4766CD-698F-4BE1-A170-1BE1059A341C}" type="presOf" srcId="{9959FCDF-06D3-4382-AA90-11239DBA08B7}" destId="{0EF29030-BD01-4F4D-B88C-45DCDB2B3AF3}" srcOrd="0" destOrd="0" presId="urn:microsoft.com/office/officeart/2005/8/layout/chevron2"/>
    <dgm:cxn modelId="{96DCB4CD-53CC-4ED1-ACC4-3ED1B618FEF6}" srcId="{9E3F9477-F4BA-4A54-B254-3BE930502F02}" destId="{602B7F1C-B315-4836-9ED5-4828A4F319EC}" srcOrd="3" destOrd="0" parTransId="{C2DF7DBD-995F-43F7-86E9-AEF912FCC0C8}" sibTransId="{F6074E57-3351-4815-ABA1-19D41D640E47}"/>
    <dgm:cxn modelId="{F31A9ED5-4FD1-41F4-A676-8318A0BEA150}" type="presOf" srcId="{F022C00C-0740-4BB3-96DB-732B35F1C223}" destId="{90CFAEA8-A370-47EF-AFC9-0A8516BD146B}" srcOrd="0" destOrd="1" presId="urn:microsoft.com/office/officeart/2005/8/layout/chevron2"/>
    <dgm:cxn modelId="{97CFEEDD-BF3E-4F08-8A44-336F0B823172}" srcId="{3221BB4F-5DA6-4610-A0FC-E580B86A2692}" destId="{CA085805-E0E1-4597-AFBA-87E437DC56AC}" srcOrd="5" destOrd="0" parTransId="{DAA41FD5-CDD3-45EF-8E79-3EA467275232}" sibTransId="{42E3FDCF-4125-4A76-B30F-3577EDEDFE54}"/>
    <dgm:cxn modelId="{EFEFC2E4-A04C-4786-8534-0ACEF5A95D37}" srcId="{9E3F9477-F4BA-4A54-B254-3BE930502F02}" destId="{A9BD862B-2732-4362-9680-A23023DEA8EE}" srcOrd="1" destOrd="0" parTransId="{2D17E262-D288-43F5-A4C9-C7C71B17AD56}" sibTransId="{A47B9BFA-5DE8-4CA5-9562-6B738CF78686}"/>
    <dgm:cxn modelId="{85E46FE9-EDF0-41E6-9B6F-5C5C3AA6B692}" type="presOf" srcId="{98D82B97-1154-43D5-A240-9FE4A5358D4F}" destId="{90CFAEA8-A370-47EF-AFC9-0A8516BD146B}" srcOrd="0" destOrd="0" presId="urn:microsoft.com/office/officeart/2005/8/layout/chevron2"/>
    <dgm:cxn modelId="{FA10F9F5-A088-44E3-8472-8BFD9C738428}" type="presOf" srcId="{E81071FD-711C-4FEA-AC48-0388E3205075}" destId="{6ACA8439-9994-401C-9A32-4CEC22BF0250}" srcOrd="0" destOrd="0" presId="urn:microsoft.com/office/officeart/2005/8/layout/chevron2"/>
    <dgm:cxn modelId="{906951F7-4192-43E6-9773-10FC75DFB4B8}" srcId="{3221BB4F-5DA6-4610-A0FC-E580B86A2692}" destId="{9959FCDF-06D3-4382-AA90-11239DBA08B7}" srcOrd="0" destOrd="0" parTransId="{5506FBEA-49EF-455F-B32A-C30ADD4B0BD0}" sibTransId="{112D3925-DCDE-4D7F-B685-4083BD9ABB41}"/>
    <dgm:cxn modelId="{A4219BFD-73E0-4C18-A8FF-54C34E46A85B}" srcId="{E81071FD-711C-4FEA-AC48-0388E3205075}" destId="{9E3F9477-F4BA-4A54-B254-3BE930502F02}" srcOrd="2" destOrd="0" parTransId="{08BF1CAF-9662-444A-A7D9-0D83BE73A2CB}" sibTransId="{AA4FE712-C67E-4040-9802-546AB1CA7CC7}"/>
    <dgm:cxn modelId="{E9D2A2BB-D28E-47EA-B0F9-C74F89A0159E}" type="presParOf" srcId="{6ACA8439-9994-401C-9A32-4CEC22BF0250}" destId="{99257EFE-96AA-47C7-8337-C64B14FCD8F7}" srcOrd="0" destOrd="0" presId="urn:microsoft.com/office/officeart/2005/8/layout/chevron2"/>
    <dgm:cxn modelId="{9C24AB0B-18F4-48B0-B041-161666EAB938}" type="presParOf" srcId="{99257EFE-96AA-47C7-8337-C64B14FCD8F7}" destId="{E8E8DA40-D677-4E1F-B254-A84E410435B3}" srcOrd="0" destOrd="0" presId="urn:microsoft.com/office/officeart/2005/8/layout/chevron2"/>
    <dgm:cxn modelId="{BD6705AA-3FA6-4833-9818-6E1F19D0F077}" type="presParOf" srcId="{99257EFE-96AA-47C7-8337-C64B14FCD8F7}" destId="{90CFAEA8-A370-47EF-AFC9-0A8516BD146B}" srcOrd="1" destOrd="0" presId="urn:microsoft.com/office/officeart/2005/8/layout/chevron2"/>
    <dgm:cxn modelId="{D71CF7BD-F4FF-40A5-868B-1F285EBD1E52}" type="presParOf" srcId="{6ACA8439-9994-401C-9A32-4CEC22BF0250}" destId="{60290D6A-1CA7-46AB-82BA-3D681F084701}" srcOrd="1" destOrd="0" presId="urn:microsoft.com/office/officeart/2005/8/layout/chevron2"/>
    <dgm:cxn modelId="{45A512DC-FF53-43CA-8F56-2F5AB71E7D74}" type="presParOf" srcId="{6ACA8439-9994-401C-9A32-4CEC22BF0250}" destId="{ECA67BB1-E690-47AC-96E8-16C97540EED3}" srcOrd="2" destOrd="0" presId="urn:microsoft.com/office/officeart/2005/8/layout/chevron2"/>
    <dgm:cxn modelId="{439CA2E1-C02B-4DAB-B2CE-DFA91C2F9776}" type="presParOf" srcId="{ECA67BB1-E690-47AC-96E8-16C97540EED3}" destId="{09E4F6D1-7C06-4743-BFBB-81E7C96D9A66}" srcOrd="0" destOrd="0" presId="urn:microsoft.com/office/officeart/2005/8/layout/chevron2"/>
    <dgm:cxn modelId="{E4F0C221-375D-478F-B44B-DBBEF89E1B1B}" type="presParOf" srcId="{ECA67BB1-E690-47AC-96E8-16C97540EED3}" destId="{0EF29030-BD01-4F4D-B88C-45DCDB2B3AF3}" srcOrd="1" destOrd="0" presId="urn:microsoft.com/office/officeart/2005/8/layout/chevron2"/>
    <dgm:cxn modelId="{AD1191D3-FAD7-4135-9C0A-7CB9C55027F3}" type="presParOf" srcId="{6ACA8439-9994-401C-9A32-4CEC22BF0250}" destId="{E3840632-D726-46C9-844D-968938E1E414}" srcOrd="3" destOrd="0" presId="urn:microsoft.com/office/officeart/2005/8/layout/chevron2"/>
    <dgm:cxn modelId="{4C624E8F-3C5D-46F8-854C-A36C42E09EBB}" type="presParOf" srcId="{6ACA8439-9994-401C-9A32-4CEC22BF0250}" destId="{1233D3DE-58D4-4054-B590-EBABA08005E8}" srcOrd="4" destOrd="0" presId="urn:microsoft.com/office/officeart/2005/8/layout/chevron2"/>
    <dgm:cxn modelId="{0EAC24FD-29A7-4687-8686-B3FE0A98A63D}" type="presParOf" srcId="{1233D3DE-58D4-4054-B590-EBABA08005E8}" destId="{AA3CD134-8DE1-4BB6-858F-AA90C35E0979}" srcOrd="0" destOrd="0" presId="urn:microsoft.com/office/officeart/2005/8/layout/chevron2"/>
    <dgm:cxn modelId="{92890625-27BC-4EF5-95ED-2B44D823C456}" type="presParOf" srcId="{1233D3DE-58D4-4054-B590-EBABA08005E8}" destId="{58F78325-961E-4FF9-937D-CBAC04529E3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E8DA40-D677-4E1F-B254-A84E410435B3}">
      <dsp:nvSpPr>
        <dsp:cNvPr id="0" name=""/>
        <dsp:cNvSpPr/>
      </dsp:nvSpPr>
      <dsp:spPr>
        <a:xfrm rot="5400000">
          <a:off x="-343361" y="345152"/>
          <a:ext cx="2289078" cy="16023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Preprocessing</a:t>
          </a:r>
        </a:p>
      </dsp:txBody>
      <dsp:txXfrm rot="-5400000">
        <a:off x="1" y="802967"/>
        <a:ext cx="1602354" cy="686724"/>
      </dsp:txXfrm>
    </dsp:sp>
    <dsp:sp modelId="{90CFAEA8-A370-47EF-AFC9-0A8516BD146B}">
      <dsp:nvSpPr>
        <dsp:cNvPr id="0" name=""/>
        <dsp:cNvSpPr/>
      </dsp:nvSpPr>
      <dsp:spPr>
        <a:xfrm rot="5400000">
          <a:off x="3755605" y="-2151460"/>
          <a:ext cx="1487900" cy="5794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896" tIns="5080" rIns="5080" bIns="50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800" b="0" i="0" kern="1200" dirty="0"/>
            <a:t>Raw images and corresponding gold standard (ground truth) images are loaded from specified directories.</a:t>
          </a:r>
          <a:endParaRPr lang="en-U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0" i="0" kern="1200" dirty="0"/>
            <a:t>The raw images are preprocessed and segmented using adaptive thresholding with edge detection techniques.</a:t>
          </a:r>
        </a:p>
      </dsp:txBody>
      <dsp:txXfrm rot="-5400000">
        <a:off x="1602355" y="74423"/>
        <a:ext cx="5721769" cy="1342634"/>
      </dsp:txXfrm>
    </dsp:sp>
    <dsp:sp modelId="{09E4F6D1-7C06-4743-BFBB-81E7C96D9A66}">
      <dsp:nvSpPr>
        <dsp:cNvPr id="0" name=""/>
        <dsp:cNvSpPr/>
      </dsp:nvSpPr>
      <dsp:spPr>
        <a:xfrm rot="5400000">
          <a:off x="-343361" y="2445382"/>
          <a:ext cx="2289078" cy="16023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Image Processing and Segmentation</a:t>
          </a:r>
        </a:p>
      </dsp:txBody>
      <dsp:txXfrm rot="-5400000">
        <a:off x="1" y="2903197"/>
        <a:ext cx="1602354" cy="686724"/>
      </dsp:txXfrm>
    </dsp:sp>
    <dsp:sp modelId="{0EF29030-BD01-4F4D-B88C-45DCDB2B3AF3}">
      <dsp:nvSpPr>
        <dsp:cNvPr id="0" name=""/>
        <dsp:cNvSpPr/>
      </dsp:nvSpPr>
      <dsp:spPr>
        <a:xfrm rot="5400000">
          <a:off x="3972035" y="-51230"/>
          <a:ext cx="1055040" cy="5794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896" tIns="5080" rIns="5080" bIns="50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800" b="1" i="0" kern="1200"/>
            <a:t>Contrast Enhancement:</a:t>
          </a:r>
          <a:r>
            <a:rPr lang="en-US" sz="800" b="0" i="0" kern="1200"/>
            <a:t> Contrast Limited Adaptive Histogram Equalization (CLAHE) is applied to enhance image contrast.</a:t>
          </a:r>
          <a:endParaRPr lang="en-U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i="0" kern="1200"/>
            <a:t>Edge Detection:</a:t>
          </a:r>
          <a:r>
            <a:rPr lang="en-US" sz="800" b="0" i="0" kern="1200"/>
            <a:t> Canny edge detector is utilized to detect edges in the contrast-enhanced image.</a:t>
          </a:r>
          <a:endParaRPr lang="en-US" sz="800" b="0" i="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i="0" kern="1200"/>
            <a:t>Adaptive Thresholding:</a:t>
          </a:r>
          <a:r>
            <a:rPr lang="en-US" sz="800" b="0" i="0" kern="1200"/>
            <a:t> Local thresholding is performed to binarize the contrast-enhanced image adaptively.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i="0" kern="1200"/>
            <a:t>Combining Edge Detection and Thresholding:</a:t>
          </a:r>
          <a:r>
            <a:rPr lang="en-US" sz="800" b="0" i="0" kern="1200"/>
            <a:t> Edge-detected image and thresholded image are combined.</a:t>
          </a:r>
          <a:endParaRPr lang="en-US" sz="800" b="0" i="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i="0" kern="1200" dirty="0"/>
            <a:t>Morphological Operations:</a:t>
          </a:r>
          <a:r>
            <a:rPr lang="en-US" sz="800" b="0" i="0" kern="1200" dirty="0"/>
            <a:t> Morphological opening is applied to remove small objects from the segmented image.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i="0" kern="1200"/>
            <a:t>Object Labeling:</a:t>
          </a:r>
          <a:r>
            <a:rPr lang="en-US" sz="800" b="0" i="0" kern="1200"/>
            <a:t> Connected components in the segmented image are labeled for further analysis.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i="0" kern="1200" dirty="0"/>
            <a:t>Object Removal:</a:t>
          </a:r>
          <a:r>
            <a:rPr lang="en-US" sz="800" b="0" i="0" kern="1200" dirty="0"/>
            <a:t> Small objects are removed from the labeled image based on a predefined threshold.</a:t>
          </a:r>
        </a:p>
      </dsp:txBody>
      <dsp:txXfrm rot="-5400000">
        <a:off x="1602355" y="2369953"/>
        <a:ext cx="5742899" cy="952034"/>
      </dsp:txXfrm>
    </dsp:sp>
    <dsp:sp modelId="{AA3CD134-8DE1-4BB6-858F-AA90C35E0979}">
      <dsp:nvSpPr>
        <dsp:cNvPr id="0" name=""/>
        <dsp:cNvSpPr/>
      </dsp:nvSpPr>
      <dsp:spPr>
        <a:xfrm rot="5400000">
          <a:off x="-343361" y="4545612"/>
          <a:ext cx="2289078" cy="16023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Evaluation</a:t>
          </a:r>
        </a:p>
      </dsp:txBody>
      <dsp:txXfrm rot="-5400000">
        <a:off x="1" y="5003427"/>
        <a:ext cx="1602354" cy="686724"/>
      </dsp:txXfrm>
    </dsp:sp>
    <dsp:sp modelId="{58F78325-961E-4FF9-937D-CBAC04529E33}">
      <dsp:nvSpPr>
        <dsp:cNvPr id="0" name=""/>
        <dsp:cNvSpPr/>
      </dsp:nvSpPr>
      <dsp:spPr>
        <a:xfrm rot="5400000">
          <a:off x="4020898" y="2048999"/>
          <a:ext cx="957315" cy="5794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896" tIns="5080" rIns="5080" bIns="50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800" b="1" i="0" kern="1200" dirty="0"/>
            <a:t>Intersection over Union (</a:t>
          </a:r>
          <a:r>
            <a:rPr lang="en-US" sz="800" b="1" i="0" kern="1200" dirty="0" err="1"/>
            <a:t>IoU</a:t>
          </a:r>
          <a:r>
            <a:rPr lang="en-US" sz="800" b="1" i="0" kern="1200" dirty="0"/>
            <a:t>):</a:t>
          </a:r>
          <a:r>
            <a:rPr lang="en-US" sz="800" b="0" i="0" kern="1200" dirty="0"/>
            <a:t> Measures the overlap between predicted and ground truth masks.</a:t>
          </a:r>
          <a:endParaRPr lang="en-U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i="0" kern="1200"/>
            <a:t>Dice Coefficient:</a:t>
          </a:r>
          <a:r>
            <a:rPr lang="en-US" sz="800" b="0" i="0" kern="1200"/>
            <a:t> Quantifies the similarity between predicted and ground truth masks.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0" i="0" kern="1200"/>
            <a:t>For each segmented image, IoU and Dice scores are calculated by comparing it with the corresponding ground truth.</a:t>
          </a:r>
          <a:endParaRPr lang="en-US" sz="800" b="0" i="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0" i="0" kern="1200"/>
            <a:t>Scores are printed for individual images, indicating the quality of segmentation.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0" i="0" kern="1200" dirty="0"/>
            <a:t>Average </a:t>
          </a:r>
          <a:r>
            <a:rPr lang="en-US" sz="800" b="0" i="0" kern="1200" dirty="0" err="1"/>
            <a:t>IoU</a:t>
          </a:r>
          <a:r>
            <a:rPr lang="en-US" sz="800" b="0" i="0" kern="1200" dirty="0"/>
            <a:t> and Dice scores across all images are computed to assess the overall segmentation performance.</a:t>
          </a:r>
        </a:p>
      </dsp:txBody>
      <dsp:txXfrm rot="-5400000">
        <a:off x="1602355" y="4514274"/>
        <a:ext cx="5747670" cy="8638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4384739-269E-E1F1-8ABC-69E6FF0B24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7E762C-8F56-4D66-7FDD-AEC906335A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68699-2479-4C0A-8A94-0691180AD901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21BBEC-2A52-4B1C-EAC4-F2506E89EF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E0FC2-0147-D8D1-D79B-AFEA881A33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8931F5-0986-448A-BDF9-01DB80712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56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45F7B4-7442-4021-9F1E-8BC3C363C892}" type="datetimeFigureOut">
              <a:rPr lang="en-US" noProof="0" smtClean="0"/>
              <a:t>4/25/2024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DE012-9E2E-4477-8B5C-4E7D4E9BCBA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39385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DE012-9E2E-4477-8B5C-4E7D4E9BCBA6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61673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B8029-33F3-9414-AD10-00871D91A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7712" y="1408176"/>
            <a:ext cx="6400800" cy="2387600"/>
          </a:xfrm>
        </p:spPr>
        <p:txBody>
          <a:bodyPr anchor="t">
            <a:normAutofit/>
          </a:bodyPr>
          <a:lstStyle>
            <a:lvl1pPr algn="l">
              <a:lnSpc>
                <a:spcPct val="80000"/>
              </a:lnSpc>
              <a:defRPr sz="72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2B008-64B6-378D-9C5D-DCC8DFEBC6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7912" y="5047488"/>
            <a:ext cx="5486400" cy="384048"/>
          </a:xfrm>
        </p:spPr>
        <p:txBody>
          <a:bodyPr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5444BA9-47A2-8EBA-F11F-AF833CBC1FB6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7C7E957-5A54-C6BB-DBCA-B0A579E99122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5792F5-3B57-83E5-2E85-1B67A64BF570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0638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784B99-8374-AA22-4161-578F9BF77E2B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0F45B19-145D-7398-7A64-A88B28251AAD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029EB3C-D7BA-1FCE-3158-8F1116C6F5BE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22576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22576" y="4443984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020824" y="3401568"/>
            <a:ext cx="8379220" cy="975260"/>
          </a:xfrm>
        </p:spPr>
        <p:txBody>
          <a:bodyPr numCol="2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20824" y="4901184"/>
            <a:ext cx="8379220" cy="975260"/>
          </a:xfrm>
        </p:spPr>
        <p:txBody>
          <a:bodyPr numCol="2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02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871708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4256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005072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221A12-8B19-605A-2244-2D732269C955}"/>
              </a:ext>
            </a:extLst>
          </p:cNvPr>
          <p:cNvGrpSpPr/>
          <p:nvPr userDrawn="1"/>
        </p:nvGrpSpPr>
        <p:grpSpPr>
          <a:xfrm>
            <a:off x="716788" y="2527173"/>
            <a:ext cx="10758424" cy="1564"/>
            <a:chOff x="2792270" y="5541172"/>
            <a:chExt cx="11391900" cy="158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86C500B-5A93-298F-7CEF-ED445452E460}"/>
                </a:ext>
              </a:extLst>
            </p:cNvPr>
            <p:cNvCxnSpPr>
              <a:cxnSpLocks/>
            </p:cNvCxnSpPr>
            <p:nvPr/>
          </p:nvCxnSpPr>
          <p:spPr>
            <a:xfrm>
              <a:off x="2792270" y="5541172"/>
              <a:ext cx="676046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7A559BC-EF4A-29D4-CF56-6425516A5D91}"/>
                </a:ext>
              </a:extLst>
            </p:cNvPr>
            <p:cNvCxnSpPr>
              <a:cxnSpLocks/>
            </p:cNvCxnSpPr>
            <p:nvPr/>
          </p:nvCxnSpPr>
          <p:spPr>
            <a:xfrm>
              <a:off x="9552734" y="5541330"/>
              <a:ext cx="4631436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D34186-8505-57AE-F518-0C83BF1C06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66176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ABE767DA-9D93-94AD-D34D-2B8A51A766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973568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81475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AE86B75-C16C-C033-D27D-FF84EFB71131}"/>
              </a:ext>
            </a:extLst>
          </p:cNvPr>
          <p:cNvSpPr/>
          <p:nvPr userDrawn="1"/>
        </p:nvSpPr>
        <p:spPr>
          <a:xfrm>
            <a:off x="0" y="0"/>
            <a:ext cx="10020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31443F-EAC2-06D1-A3D1-D73510EAF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432" y="1426464"/>
            <a:ext cx="6675120" cy="1702816"/>
          </a:xfrm>
        </p:spPr>
        <p:txBody>
          <a:bodyPr anchor="t"/>
          <a:lstStyle>
            <a:lvl1pPr>
              <a:lnSpc>
                <a:spcPct val="80000"/>
              </a:lnSpc>
              <a:defRPr sz="72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80535FC-1B0E-C4EB-FE55-190522219FEA}"/>
              </a:ext>
            </a:extLst>
          </p:cNvPr>
          <p:cNvGrpSpPr/>
          <p:nvPr userDrawn="1"/>
        </p:nvGrpSpPr>
        <p:grpSpPr>
          <a:xfrm>
            <a:off x="3979533" y="5799270"/>
            <a:ext cx="8212467" cy="0"/>
            <a:chOff x="3733800" y="5537385"/>
            <a:chExt cx="8212467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CA6B206-18E0-06D2-958F-E859A1428A5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7385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447EEA7-F856-F6C0-18DD-5D37FD51D45B}"/>
                </a:ext>
              </a:extLst>
            </p:cNvPr>
            <p:cNvCxnSpPr>
              <a:cxnSpLocks/>
            </p:cNvCxnSpPr>
            <p:nvPr/>
          </p:nvCxnSpPr>
          <p:spPr>
            <a:xfrm>
              <a:off x="9774567" y="5537385"/>
              <a:ext cx="217170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9C909AE-4D54-F197-103E-29E9C2597F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77056" y="3383280"/>
            <a:ext cx="4754880" cy="205740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 marL="0" indent="0">
              <a:lnSpc>
                <a:spcPct val="150000"/>
              </a:lnSpc>
              <a:spcBef>
                <a:spcPts val="0"/>
              </a:spcBef>
              <a:buNone/>
              <a:defRPr sz="22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25968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4C5F1F-F8B7-6C5F-6A7F-5F8F6128A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9287E-E726-E0E6-2871-FE77159B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0592E8-155C-36FA-DA0A-52B23CE8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63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1F3471-B7F6-01DB-D712-136C1626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05956-4CA5-988F-7C93-317A88D1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561461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B670E-478C-D301-FCE5-E83002469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B16CD-30BD-156F-11B4-9CF89A064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3C54B0-9878-1911-8DE9-EC464D202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7EEE8-8F1E-8F14-E2ED-333A1FF24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FABEB-B6B7-2591-AE85-265A3F87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623095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52A6A-C17E-2616-3199-C8D78E7EE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705714-E101-08DD-6A13-D561A3EC2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ECB26-D659-5BC3-C669-1B45225D2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595AB-D292-D355-47CD-748C160B1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CEE5F-F44A-DD2C-EEC3-D4C76B69D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52938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03BBE-23DC-E951-32B6-0E91B8089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0836A-7452-872A-28D0-081C1338D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2576" y="2953512"/>
            <a:ext cx="7470648" cy="329656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  <a:defRPr sz="22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 i="1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39F35-2573-69E0-B17D-B4B0F85CE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5CE41-241D-72CD-1C8F-006A477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789DD7-8E5F-BCF6-7A1E-0AC33BD880AC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610F86C-F479-AC03-216E-DD60112AC854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02E8F6-3623-48C2-4F02-9472E2977FB8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8269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39D39-DAD0-D550-D3C7-42F702A78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992" y="1709738"/>
            <a:ext cx="7290458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54DFA-4C17-2AA0-0E19-8D452B73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6992" y="4589463"/>
            <a:ext cx="72904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F8D5DED-A875-4BFE-015E-C29679EC468C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ED54A14-B37E-AA5D-2F7D-4530DEF3C34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611F7DB-0F8D-8E5A-0137-AD5E5B20C351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271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dar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882412-D2D4-9CF0-CD39-2EAE79B8A31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2523744"/>
            <a:ext cx="7924800" cy="883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29B6F2-011B-853F-5BA1-FA1722B6E1C8}"/>
              </a:ext>
            </a:extLst>
          </p:cNvPr>
          <p:cNvCxnSpPr>
            <a:cxnSpLocks/>
          </p:cNvCxnSpPr>
          <p:nvPr userDrawn="1"/>
        </p:nvCxnSpPr>
        <p:spPr>
          <a:xfrm>
            <a:off x="723384" y="2523744"/>
            <a:ext cx="3543816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5111496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5111496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9611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ligh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D40495-D9DB-AA87-4474-68DA5D8CA88C}"/>
              </a:ext>
            </a:extLst>
          </p:cNvPr>
          <p:cNvGrpSpPr/>
          <p:nvPr userDrawn="1"/>
        </p:nvGrpSpPr>
        <p:grpSpPr>
          <a:xfrm rot="10800000">
            <a:off x="726958" y="2521655"/>
            <a:ext cx="11480808" cy="1"/>
            <a:chOff x="2077471" y="5539116"/>
            <a:chExt cx="11480808" cy="1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15A6649-BE77-6F3F-DF74-0045E0AC6025}"/>
                </a:ext>
              </a:extLst>
            </p:cNvPr>
            <p:cNvCxnSpPr>
              <a:cxnSpLocks/>
            </p:cNvCxnSpPr>
            <p:nvPr/>
          </p:nvCxnSpPr>
          <p:spPr>
            <a:xfrm>
              <a:off x="2077471" y="5539116"/>
              <a:ext cx="4755396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EF33DD1-C51F-9BE1-2F97-D4025B3E653D}"/>
                </a:ext>
              </a:extLst>
            </p:cNvPr>
            <p:cNvCxnSpPr>
              <a:cxnSpLocks/>
            </p:cNvCxnSpPr>
            <p:nvPr/>
          </p:nvCxnSpPr>
          <p:spPr>
            <a:xfrm>
              <a:off x="6816103" y="5539117"/>
              <a:ext cx="6742176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587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dark band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966E69F-7113-AC99-F7E1-A44B7D64DEF3}"/>
              </a:ext>
            </a:extLst>
          </p:cNvPr>
          <p:cNvSpPr/>
          <p:nvPr userDrawn="1"/>
        </p:nvSpPr>
        <p:spPr>
          <a:xfrm>
            <a:off x="0" y="0"/>
            <a:ext cx="12192000" cy="30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P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3483864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931920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931920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F8CCEDA-D691-A48A-BAAF-D004EBE38E55}"/>
              </a:ext>
            </a:extLst>
          </p:cNvPr>
          <p:cNvGrpSpPr/>
          <p:nvPr userDrawn="1"/>
        </p:nvGrpSpPr>
        <p:grpSpPr>
          <a:xfrm rot="16200000" flipV="1">
            <a:off x="8764091" y="3943349"/>
            <a:ext cx="5829301" cy="0"/>
            <a:chOff x="2287349" y="55407920"/>
            <a:chExt cx="11160369" cy="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605A0EB-A31A-D2D4-5671-D1F763493E1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934529" y="51760740"/>
              <a:ext cx="0" cy="729436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FEFE03D-E00E-B4FD-6765-44E55D5FA21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1514714" y="53474916"/>
              <a:ext cx="0" cy="3866008"/>
            </a:xfrm>
            <a:prstGeom prst="line">
              <a:avLst/>
            </a:prstGeom>
            <a:ln w="444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628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on the lef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F5A1967-7F8F-319E-2E67-BD9E4F074B05}"/>
              </a:ext>
            </a:extLst>
          </p:cNvPr>
          <p:cNvSpPr/>
          <p:nvPr userDrawn="1"/>
        </p:nvSpPr>
        <p:spPr>
          <a:xfrm>
            <a:off x="8115301" y="0"/>
            <a:ext cx="407669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P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0">
              <a:solidFill>
                <a:schemeClr val="bg2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2425424-7549-BE00-EA05-384DBD00F3B2}"/>
              </a:ext>
            </a:extLst>
          </p:cNvPr>
          <p:cNvGrpSpPr/>
          <p:nvPr userDrawn="1"/>
        </p:nvGrpSpPr>
        <p:grpSpPr>
          <a:xfrm>
            <a:off x="6317679" y="4564864"/>
            <a:ext cx="5858373" cy="385"/>
            <a:chOff x="5440605" y="5540787"/>
            <a:chExt cx="5858373" cy="385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D88329B-DC1A-F93F-7A3A-84FDE2989BB6}"/>
                </a:ext>
              </a:extLst>
            </p:cNvPr>
            <p:cNvCxnSpPr>
              <a:cxnSpLocks/>
            </p:cNvCxnSpPr>
            <p:nvPr/>
          </p:nvCxnSpPr>
          <p:spPr>
            <a:xfrm>
              <a:off x="5440605" y="5541172"/>
              <a:ext cx="1797621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7690B71-E252-7020-6DC7-F643767B2B78}"/>
                </a:ext>
              </a:extLst>
            </p:cNvPr>
            <p:cNvCxnSpPr>
              <a:cxnSpLocks/>
            </p:cNvCxnSpPr>
            <p:nvPr/>
          </p:nvCxnSpPr>
          <p:spPr>
            <a:xfrm>
              <a:off x="7237724" y="5540787"/>
              <a:ext cx="406125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0" y="2514600"/>
            <a:ext cx="4846320" cy="1682749"/>
          </a:xfrm>
        </p:spPr>
        <p:txBody>
          <a:bodyPr/>
          <a:lstStyle>
            <a:lvl1pPr>
              <a:lnSpc>
                <a:spcPct val="100000"/>
              </a:lnSpc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936" y="125272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936" y="358444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5760" y="4123944"/>
            <a:ext cx="4754880" cy="941831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3287C28-1CA8-AEA5-1E16-BC0B1E99CD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5065776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19920C32-5167-72B1-7B9E-709723F907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5760" y="5605272"/>
            <a:ext cx="4754880" cy="1143254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75982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on the r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F7D9D8-A960-E038-84D2-764C7A50F698}"/>
              </a:ext>
            </a:extLst>
          </p:cNvPr>
          <p:cNvSpPr/>
          <p:nvPr userDrawn="1"/>
        </p:nvSpPr>
        <p:spPr>
          <a:xfrm>
            <a:off x="-12700" y="858"/>
            <a:ext cx="3060700" cy="68571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/>
          <a:lstStyle>
            <a:lvl1pPr>
              <a:lnSpc>
                <a:spcPct val="80000"/>
              </a:lnSpc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25272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89320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89320" y="394106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DF3371-342F-C17D-5A7F-EF76E89A55C5}"/>
              </a:ext>
            </a:extLst>
          </p:cNvPr>
          <p:cNvGrpSpPr/>
          <p:nvPr userDrawn="1"/>
        </p:nvGrpSpPr>
        <p:grpSpPr>
          <a:xfrm>
            <a:off x="-11882" y="3045007"/>
            <a:ext cx="4279082" cy="364"/>
            <a:chOff x="5475479" y="5537794"/>
            <a:chExt cx="4279082" cy="36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4369914-5489-3EA1-5419-F83F6C7A150D}"/>
                </a:ext>
              </a:extLst>
            </p:cNvPr>
            <p:cNvCxnSpPr>
              <a:cxnSpLocks/>
            </p:cNvCxnSpPr>
            <p:nvPr/>
          </p:nvCxnSpPr>
          <p:spPr>
            <a:xfrm>
              <a:off x="5475479" y="5537976"/>
              <a:ext cx="30607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BDE23CC-0B75-F3A6-1882-265BF90D4A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37690" y="5537794"/>
              <a:ext cx="1216871" cy="364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0977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on the right dar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749AEB6-4539-A203-D085-8EBE329C08E0}"/>
              </a:ext>
            </a:extLst>
          </p:cNvPr>
          <p:cNvSpPr/>
          <p:nvPr userDrawn="1"/>
        </p:nvSpPr>
        <p:spPr>
          <a:xfrm>
            <a:off x="3962399" y="858"/>
            <a:ext cx="8271641" cy="68571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/>
          <a:lstStyle>
            <a:lvl1pPr>
              <a:lnSpc>
                <a:spcPct val="80000"/>
              </a:lnSpc>
              <a:defRPr sz="5000">
                <a:solidFill>
                  <a:schemeClr val="accent4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35331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accent5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accent5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1032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71032" y="394106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D78A0CF-0A37-4436-67C4-B32FD7703E96}"/>
              </a:ext>
            </a:extLst>
          </p:cNvPr>
          <p:cNvGrpSpPr/>
          <p:nvPr userDrawn="1"/>
        </p:nvGrpSpPr>
        <p:grpSpPr>
          <a:xfrm>
            <a:off x="-28308" y="2514621"/>
            <a:ext cx="5666632" cy="0"/>
            <a:chOff x="5464255" y="5541151"/>
            <a:chExt cx="5666632" cy="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FC6D8A4-CA31-16C2-95B7-B98F65F29A69}"/>
                </a:ext>
              </a:extLst>
            </p:cNvPr>
            <p:cNvCxnSpPr>
              <a:cxnSpLocks/>
            </p:cNvCxnSpPr>
            <p:nvPr/>
          </p:nvCxnSpPr>
          <p:spPr>
            <a:xfrm>
              <a:off x="5464255" y="5541151"/>
              <a:ext cx="3991534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2097A8D-64FC-CDBD-4497-5E32BC6AF9C2}"/>
                </a:ext>
              </a:extLst>
            </p:cNvPr>
            <p:cNvCxnSpPr>
              <a:cxnSpLocks/>
            </p:cNvCxnSpPr>
            <p:nvPr/>
          </p:nvCxnSpPr>
          <p:spPr>
            <a:xfrm>
              <a:off x="9454487" y="5541151"/>
              <a:ext cx="16764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193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6BC278-3A9A-4241-1DE5-469D2AB5E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367"/>
            <a:ext cx="10515600" cy="5753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A5E58-5605-E2B6-AEBE-7EF159AAD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1D507-72FD-CB53-B342-C69D562AF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3E9A7-861F-C5C4-DD4E-37AC66D867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480" y="301752"/>
            <a:ext cx="182880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7A1DC-56B8-6C78-5020-E45478D09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506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1" r:id="rId3"/>
    <p:sldLayoutId id="2147483660" r:id="rId4"/>
    <p:sldLayoutId id="2147483661" r:id="rId5"/>
    <p:sldLayoutId id="2147483665" r:id="rId6"/>
    <p:sldLayoutId id="2147483662" r:id="rId7"/>
    <p:sldLayoutId id="2147483664" r:id="rId8"/>
    <p:sldLayoutId id="2147483663" r:id="rId9"/>
    <p:sldLayoutId id="2147483652" r:id="rId10"/>
    <p:sldLayoutId id="2147483666" r:id="rId11"/>
    <p:sldLayoutId id="2147483658" r:id="rId12"/>
    <p:sldLayoutId id="2147483654" r:id="rId13"/>
    <p:sldLayoutId id="2147483655" r:id="rId14"/>
    <p:sldLayoutId id="2147483656" r:id="rId15"/>
    <p:sldLayoutId id="2147483657" r:id="rId16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1.png"/><Relationship Id="rId7" Type="http://schemas.openxmlformats.org/officeDocument/2006/relationships/diagramData" Target="../diagrams/data1.xml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microsoft.com/office/2007/relationships/diagramDrawing" Target="../diagrams/drawing1.xml"/><Relationship Id="rId5" Type="http://schemas.openxmlformats.org/officeDocument/2006/relationships/image" Target="../media/image3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2.png"/><Relationship Id="rId9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jpe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04B07C7A-8E1D-7BF7-31C8-5C68C6D2F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1693" y="1426464"/>
            <a:ext cx="7973158" cy="2387600"/>
          </a:xfrm>
        </p:spPr>
        <p:txBody>
          <a:bodyPr>
            <a:normAutofit/>
          </a:bodyPr>
          <a:lstStyle/>
          <a:p>
            <a:r>
              <a:rPr lang="en-US" sz="4800" dirty="0"/>
              <a:t>Segmentation of living cells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EF3A7BFE-9123-98C4-791C-9A3FE773CF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Adwait Kulkarni </a:t>
            </a:r>
          </a:p>
          <a:p>
            <a:r>
              <a:rPr lang="en-US" dirty="0"/>
              <a:t>Samarth Singh</a:t>
            </a:r>
            <a:endParaRPr lang="en-PK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DDD356-DCF5-8601-BBBA-99B3A17B80E4}"/>
              </a:ext>
            </a:extLst>
          </p:cNvPr>
          <p:cNvSpPr txBox="1"/>
          <p:nvPr/>
        </p:nvSpPr>
        <p:spPr>
          <a:xfrm>
            <a:off x="3867912" y="5873262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CAS CS 585</a:t>
            </a:r>
          </a:p>
        </p:txBody>
      </p:sp>
    </p:spTree>
    <p:extLst>
      <p:ext uri="{BB962C8B-B14F-4D97-AF65-F5344CB8AC3E}">
        <p14:creationId xmlns:p14="http://schemas.microsoft.com/office/powerpoint/2010/main" val="2863103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B85CC1-CC9E-26A5-C05A-E64ABEDD9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B02488-CE24-ED26-202F-9A32D8A1BEC1}"/>
              </a:ext>
            </a:extLst>
          </p:cNvPr>
          <p:cNvSpPr txBox="1"/>
          <p:nvPr/>
        </p:nvSpPr>
        <p:spPr>
          <a:xfrm>
            <a:off x="7873446" y="3127250"/>
            <a:ext cx="2492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Gold Standard Images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DE5E5ED-CF6F-2B0C-558A-9F9EDBCDB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446" y="3496582"/>
            <a:ext cx="2013646" cy="159542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2CDDFDB-9062-FF30-F1AE-5F5528976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2520" y="3496582"/>
            <a:ext cx="2013646" cy="159542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2E89956-7217-B80D-3A5E-5A853C2E25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3446" y="5202938"/>
            <a:ext cx="2013646" cy="159542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10B6C58-B0C0-B7C9-C29C-DB83C9789D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22520" y="5202937"/>
            <a:ext cx="2013646" cy="1595427"/>
          </a:xfrm>
          <a:prstGeom prst="rect">
            <a:avLst/>
          </a:prstGeom>
        </p:spPr>
      </p:pic>
      <p:graphicFrame>
        <p:nvGraphicFramePr>
          <p:cNvPr id="38" name="Diagram 37">
            <a:extLst>
              <a:ext uri="{FF2B5EF4-FFF2-40B4-BE49-F238E27FC236}">
                <a16:creationId xmlns:a16="http://schemas.microsoft.com/office/drawing/2014/main" id="{E60509AF-CB3E-C752-E456-067200283A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3251564"/>
              </p:ext>
            </p:extLst>
          </p:nvPr>
        </p:nvGraphicFramePr>
        <p:xfrm>
          <a:off x="155834" y="123092"/>
          <a:ext cx="7396757" cy="64931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74A83784-22C5-4CFE-983C-A3DFEAF1D13B}"/>
              </a:ext>
            </a:extLst>
          </p:cNvPr>
          <p:cNvSpPr txBox="1"/>
          <p:nvPr/>
        </p:nvSpPr>
        <p:spPr>
          <a:xfrm>
            <a:off x="7712832" y="576072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Dataset information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3C88DEE-3A1E-72AF-F1D9-C8366FB614E6}"/>
              </a:ext>
            </a:extLst>
          </p:cNvPr>
          <p:cNvSpPr txBox="1"/>
          <p:nvPr/>
        </p:nvSpPr>
        <p:spPr>
          <a:xfrm>
            <a:off x="7712832" y="968011"/>
            <a:ext cx="21742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BU-BIL is an image library which includes six datasets that represent three imaging modalities.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DFB3E6-115A-526B-179D-2EEF55F732E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04676" y="1040416"/>
            <a:ext cx="2249334" cy="131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793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41D71DF-7225-6C66-9D2B-FAACEFF20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B2AD30-9C53-DAFA-FE7B-433098E0FCA6}"/>
              </a:ext>
            </a:extLst>
          </p:cNvPr>
          <p:cNvSpPr txBox="1"/>
          <p:nvPr/>
        </p:nvSpPr>
        <p:spPr>
          <a:xfrm>
            <a:off x="7022453" y="301752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Segmented Images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0C2B78-BF4B-9790-366C-E8D2CCA28190}"/>
              </a:ext>
            </a:extLst>
          </p:cNvPr>
          <p:cNvSpPr txBox="1"/>
          <p:nvPr/>
        </p:nvSpPr>
        <p:spPr>
          <a:xfrm>
            <a:off x="3712633" y="6035692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34B8C6-58CA-A028-CEE9-7222AF08C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787" y="813316"/>
            <a:ext cx="2858519" cy="22648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21F418-25D2-6D37-90DB-D08C01C0F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481" y="3220375"/>
            <a:ext cx="2858519" cy="22648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C9281B-5001-65CF-C79B-85AFBC134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7482" y="822308"/>
            <a:ext cx="2858518" cy="22648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7FB58F8-3E0F-8B54-2DA3-38997DEE36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1786" y="3220374"/>
            <a:ext cx="2858519" cy="226482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82E74E1-4CDB-6B61-6DAC-009A2D617D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843" y="822308"/>
            <a:ext cx="2858519" cy="226482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5D03990-FBE0-8ECE-09BB-6BFF469AE0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6623" y="3220375"/>
            <a:ext cx="2858519" cy="226482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FC10426-4BC5-616D-4AAA-D3E31AFC99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401" y="3220376"/>
            <a:ext cx="2858519" cy="226482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7FAD25C-2178-97BA-2267-CF52CE872EC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85990" y="822308"/>
            <a:ext cx="2858519" cy="226482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70C62EF-FE60-5B36-5226-6B14B1998148}"/>
              </a:ext>
            </a:extLst>
          </p:cNvPr>
          <p:cNvSpPr txBox="1"/>
          <p:nvPr/>
        </p:nvSpPr>
        <p:spPr>
          <a:xfrm>
            <a:off x="928636" y="391406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194B00-12D7-EAE4-050F-C95532D6E8B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26162"/>
          <a:stretch/>
        </p:blipFill>
        <p:spPr>
          <a:xfrm>
            <a:off x="4666740" y="6077352"/>
            <a:ext cx="3238500" cy="28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194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64AE1-C6FD-2EFB-79A7-7C9A6C853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26236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0">
      <a:dk1>
        <a:srgbClr val="000000"/>
      </a:dk1>
      <a:lt1>
        <a:srgbClr val="FFFFFF"/>
      </a:lt1>
      <a:dk2>
        <a:srgbClr val="3B4546"/>
      </a:dk2>
      <a:lt2>
        <a:srgbClr val="E7E6E6"/>
      </a:lt2>
      <a:accent1>
        <a:srgbClr val="753F2C"/>
      </a:accent1>
      <a:accent2>
        <a:srgbClr val="637376"/>
      </a:accent2>
      <a:accent3>
        <a:srgbClr val="BE937E"/>
      </a:accent3>
      <a:accent4>
        <a:srgbClr val="576853"/>
      </a:accent4>
      <a:accent5>
        <a:srgbClr val="EDE9E6"/>
      </a:accent5>
      <a:accent6>
        <a:srgbClr val="D0CDC5"/>
      </a:accent6>
      <a:hlink>
        <a:srgbClr val="4F4F4F"/>
      </a:hlink>
      <a:folHlink>
        <a:srgbClr val="BE937E"/>
      </a:folHlink>
    </a:clrScheme>
    <a:fontScheme name="Custom 1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_Status_Report_Win32_jx_v13" id="{548E155F-A436-4869-AA06-37335B2050B4}" vid="{0EDDC63E-FF1F-4E31-B8F2-45C944B9CE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D5FA367-1CF2-4EC2-949E-D7EB334E59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66A1098-79A7-47E8-8A61-8CB2B72760B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CF51A7-9108-45AF-AF64-7A03A8DEEF8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Project status report</Template>
  <TotalTime>183</TotalTime>
  <Words>270</Words>
  <Application>Microsoft Office PowerPoint</Application>
  <PresentationFormat>Widescreen</PresentationFormat>
  <Paragraphs>31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Segmentation of living cells</vt:lpstr>
      <vt:lpstr>PowerPoint Presentation</vt:lpstr>
      <vt:lpstr>PowerPoint Presentation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Segmentation of living cells</dc:title>
  <dc:creator>Adwait Kulkarni</dc:creator>
  <cp:lastModifiedBy>Adwait Kulkarni</cp:lastModifiedBy>
  <cp:revision>11</cp:revision>
  <dcterms:created xsi:type="dcterms:W3CDTF">2024-04-24T22:04:32Z</dcterms:created>
  <dcterms:modified xsi:type="dcterms:W3CDTF">2024-04-25T20:37:57Z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